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02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799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2" y="2906713"/>
            <a:ext cx="7772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1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NULL"/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10" Type="http://schemas.microsoft.com/office/2007/relationships/hdphoto" Target="NUL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" name="Рисунок 19" descr="Child-Hyperactivity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071942"/>
            <a:ext cx="1714480" cy="2566765"/>
          </a:xfrm>
          <a:prstGeom prst="rect">
            <a:avLst/>
          </a:prstGeom>
        </p:spPr>
      </p:pic>
      <p:pic>
        <p:nvPicPr>
          <p:cNvPr id="18" name="Рисунок 17" descr="ustal.jpg"/>
          <p:cNvPicPr>
            <a:picLocks noChangeAspect="1"/>
          </p:cNvPicPr>
          <p:nvPr/>
        </p:nvPicPr>
        <p:blipFill>
          <a:blip r:embed="rId4" cstate="print"/>
          <a:srcRect l="8995" r="5033"/>
          <a:stretch>
            <a:fillRect/>
          </a:stretch>
        </p:blipFill>
        <p:spPr>
          <a:xfrm>
            <a:off x="214282" y="2143116"/>
            <a:ext cx="2035108" cy="2129770"/>
          </a:xfrm>
          <a:prstGeom prst="roundRect">
            <a:avLst/>
          </a:prstGeom>
          <a:ln w="28575">
            <a:noFill/>
          </a:ln>
        </p:spPr>
      </p:pic>
      <p:pic>
        <p:nvPicPr>
          <p:cNvPr id="2050" name="Picture 2" descr="http://img-fotki.yandex.ru/get/2714/lisdance.0/0_1de51_8ce1c268_L"/>
          <p:cNvPicPr>
            <a:picLocks noChangeAspect="1" noChangeArrowheads="1"/>
          </p:cNvPicPr>
          <p:nvPr/>
        </p:nvPicPr>
        <p:blipFill>
          <a:blip r:embed="rId5"/>
          <a:srcRect t="5630" r="17499" b="15554"/>
          <a:stretch>
            <a:fillRect/>
          </a:stretch>
        </p:blipFill>
        <p:spPr bwMode="auto">
          <a:xfrm>
            <a:off x="5929322" y="4714884"/>
            <a:ext cx="2928958" cy="1863882"/>
          </a:xfrm>
          <a:prstGeom prst="roundRect">
            <a:avLst/>
          </a:prstGeom>
          <a:noFill/>
        </p:spPr>
      </p:pic>
      <p:pic>
        <p:nvPicPr>
          <p:cNvPr id="19" name="Рисунок 18" descr="427528_f520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6579" y="2178616"/>
            <a:ext cx="2357422" cy="2344522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642910" y="785794"/>
            <a:ext cx="2928958" cy="12858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Увеличение объема информации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86314" y="785794"/>
            <a:ext cx="3857652" cy="12858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Ускорение ритма современной жизни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6050" y="0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>Актуальность </a:t>
            </a:r>
            <a:endParaRPr lang="ru-RU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2536811" y="2392355"/>
            <a:ext cx="642942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5251455" y="2392355"/>
            <a:ext cx="642942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1571604" y="2714620"/>
            <a:ext cx="6215106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Снижение концентрации внимания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71604" y="3286124"/>
            <a:ext cx="6215106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Хроническая усталость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71604" y="3929066"/>
            <a:ext cx="6215106" cy="8572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Нервное напряжение и раздражение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71604" y="5000636"/>
            <a:ext cx="6215106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Увеличение уровня тревожности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71604" y="5572140"/>
            <a:ext cx="6215106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itchFamily="66" charset="0"/>
              </a:rPr>
              <a:t>Увеличение уровня агрессивности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71604" y="6143644"/>
            <a:ext cx="6215106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70C0"/>
                </a:solidFill>
                <a:latin typeface="Comic Sans MS" pitchFamily="66" charset="0"/>
              </a:rPr>
              <a:t>Гиперактивность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16" name="Рисунок 15" descr="mozg_550_jup.jpe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06" y="1643050"/>
            <a:ext cx="1036698" cy="928694"/>
          </a:xfrm>
          <a:prstGeom prst="rect">
            <a:avLst/>
          </a:prstGeom>
        </p:spPr>
      </p:pic>
      <p:pic>
        <p:nvPicPr>
          <p:cNvPr id="17" name="Рисунок 16" descr="x_4f04389f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714356"/>
            <a:ext cx="857256" cy="943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9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221020121603.jpg"/>
          <p:cNvPicPr/>
          <p:nvPr/>
        </p:nvPicPr>
        <p:blipFill>
          <a:blip r:embed="rId3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t="20677"/>
          <a:stretch>
            <a:fillRect/>
          </a:stretch>
        </p:blipFill>
        <p:spPr>
          <a:xfrm>
            <a:off x="214282" y="214290"/>
            <a:ext cx="8643998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221020121606.jpg"/>
          <p:cNvPicPr/>
          <p:nvPr/>
        </p:nvPicPr>
        <p:blipFill>
          <a:blip r:embed="rId3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20713" t="23932"/>
          <a:stretch>
            <a:fillRect/>
          </a:stretch>
        </p:blipFill>
        <p:spPr>
          <a:xfrm>
            <a:off x="285720" y="428604"/>
            <a:ext cx="8501122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http://cs317618.userapi.com/v317618515/396b/Mb6KqP2NkJ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8"/>
            <a:ext cx="8429684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643174" y="0"/>
            <a:ext cx="364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omic Sans MS" pitchFamily="66" charset="0"/>
              </a:rPr>
              <a:t>Это приводит к:</a:t>
            </a:r>
            <a:endParaRPr lang="ru-RU" sz="32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4348" y="642918"/>
            <a:ext cx="792961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</a:rPr>
              <a:t>Снижение работоспособности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4348" y="1285860"/>
            <a:ext cx="7929618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</a:rPr>
              <a:t>Снижение мотивации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857364"/>
            <a:ext cx="7929618" cy="4286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</a:rPr>
              <a:t>Повышение </a:t>
            </a:r>
            <a:r>
              <a:rPr lang="ru-RU" sz="2800" dirty="0" err="1" smtClean="0">
                <a:solidFill>
                  <a:srgbClr val="7030A0"/>
                </a:solidFill>
                <a:latin typeface="Comic Sans MS" pitchFamily="66" charset="0"/>
              </a:rPr>
              <a:t>травматичности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428868"/>
            <a:ext cx="7929618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</a:rPr>
              <a:t>Повышение количества конфликтов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3071810"/>
            <a:ext cx="73581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Выход              есть  </a:t>
            </a:r>
            <a:endParaRPr lang="ru-RU" sz="4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finger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3806019" y="3123411"/>
            <a:ext cx="1357322" cy="12541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3108" y="4500570"/>
            <a:ext cx="509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Comic Sans MS" pitchFamily="66" charset="0"/>
              </a:rPr>
              <a:t>Музыкотерапия</a:t>
            </a:r>
            <a:endParaRPr lang="ru-RU" sz="36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10" name="Рисунок 9" descr="F18V_6uM3F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4286256"/>
            <a:ext cx="2678137" cy="1834820"/>
          </a:xfrm>
          <a:prstGeom prst="rect">
            <a:avLst/>
          </a:prstGeom>
        </p:spPr>
      </p:pic>
      <p:pic>
        <p:nvPicPr>
          <p:cNvPr id="11" name="Рисунок 10" descr="64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4000504"/>
            <a:ext cx="2293844" cy="1783575"/>
          </a:xfrm>
          <a:prstGeom prst="rect">
            <a:avLst/>
          </a:prstGeom>
        </p:spPr>
      </p:pic>
      <p:pic>
        <p:nvPicPr>
          <p:cNvPr id="12" name="Рисунок 11" descr="img4_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5072074"/>
            <a:ext cx="2857520" cy="1785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928670"/>
            <a:ext cx="8215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</a:rPr>
              <a:t>Музыкотерапия</a:t>
            </a:r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</a:rPr>
              <a:t> </a:t>
            </a:r>
            <a:r>
              <a:rPr lang="ru-RU" sz="2800" dirty="0" smtClean="0">
                <a:latin typeface="Comic Sans MS" pitchFamily="66" charset="0"/>
                <a:ea typeface="Times New Roman" pitchFamily="18" charset="0"/>
              </a:rPr>
              <a:t>представляет собой метод, использующий музыку в качестве средства коррекции нарушений в эмоциональной сфере и поведении.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28612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Экспериментальными методами </a:t>
            </a:r>
            <a:r>
              <a:rPr lang="ru-RU" sz="2800" dirty="0" smtClean="0">
                <a:latin typeface="Comic Sans MS" pitchFamily="66" charset="0"/>
              </a:rPr>
              <a:t>было доказано, что совпадение музыкального ритма с биологическим ритмом организма благоприятно влияет на психофизиологическое состояние организма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0"/>
          <a:ext cx="8715438" cy="6705600"/>
        </p:xfrm>
        <a:graphic>
          <a:graphicData uri="http://schemas.openxmlformats.org/drawingml/2006/table">
            <a:tbl>
              <a:tblPr/>
              <a:tblGrid>
                <a:gridCol w="1597830"/>
                <a:gridCol w="3188516"/>
                <a:gridCol w="2000264"/>
                <a:gridCol w="1928828"/>
              </a:tblGrid>
              <a:tr h="317899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Times New Roman"/>
                        </a:rPr>
                        <a:t>Часы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latin typeface="Times New Roman"/>
                        </a:rPr>
                        <a:t>Влияние на организм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2200" b="1">
                          <a:latin typeface="Times New Roman"/>
                        </a:rPr>
                        <a:t>Темп</a:t>
                      </a:r>
                      <a:endParaRPr lang="ru-RU" sz="220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>
                          <a:latin typeface="Times New Roman"/>
                        </a:rPr>
                        <a:t>Примечание</a:t>
                      </a:r>
                      <a:endParaRPr lang="ru-RU" sz="220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8445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9-11 часов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высокая работоспособность, быстрый счёт, хорошо работает кратковременная память:  бессознательно запоминается эмоциональное состояние в этот </a:t>
                      </a:r>
                      <a:r>
                        <a:rPr lang="ru-RU" sz="2200" dirty="0" smtClean="0">
                          <a:latin typeface="Times New Roman"/>
                        </a:rPr>
                        <a:t>период  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активная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474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Times New Roman"/>
                        </a:rPr>
                        <a:t>11 </a:t>
                      </a:r>
                      <a:r>
                        <a:rPr lang="ru-RU" sz="220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- 12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Times New Roman"/>
                        </a:rPr>
                        <a:t>Все силы организма - в высшей фазе. Сердце готово выдержать любые </a:t>
                      </a:r>
                      <a:r>
                        <a:rPr lang="ru-RU" sz="220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нагрузки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Times New Roman"/>
                        </a:rPr>
                        <a:t>активный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rgbClr val="C00000"/>
                          </a:solidFill>
                          <a:latin typeface="Times New Roman"/>
                        </a:rPr>
                        <a:t>Необходимость снятия напряжения</a:t>
                      </a:r>
                      <a:endParaRPr lang="ru-RU" sz="2200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579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12 – 14 часов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Спад энергии. Необходимо уменьшить физические нагрузки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медленный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200" dirty="0">
                        <a:latin typeface="Times New Roman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849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14 часов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Максимально низкая точка суточной активности организма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медленный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</a:rPr>
                        <a:t>Реакции замедляются</a:t>
                      </a:r>
                      <a:endParaRPr lang="ru-RU" sz="2200" dirty="0">
                        <a:latin typeface="Calibri"/>
                      </a:endParaRPr>
                    </a:p>
                  </a:txBody>
                  <a:tcPr marL="36576" marR="3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2844" y="0"/>
            <a:ext cx="9001156" cy="672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085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Психофизиологическое влияние танца.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</a:rPr>
              <a:t>Физиологическое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влияние для здоровья человека: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Улучшение общего физического состояния человека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Улучшение состояния сердца и легких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Увеличение массы и тонуса мышц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Возможность управлять своим весом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Укрепление костей и снижения риска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остеопороза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Выработка чёткой координации движений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Придание телу гибкости, ловкости и внутренней силы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R="0" lvl="0" indent="4508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</a:rPr>
              <a:t>Эмоциональное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 влияние на человека: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/>
            </a:r>
            <a:b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Улучшение эмоционального состояния в целом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Повышение самооценки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Восприятия жизни с положительных сторон </a:t>
            </a:r>
            <a:b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</a:b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• Выражение подавляемых эмоций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14290"/>
            <a:ext cx="864399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Танец наиболее подходящий вариант </a:t>
            </a:r>
            <a:r>
              <a:rPr lang="ru-RU" sz="3200" i="1" dirty="0" smtClean="0">
                <a:latin typeface="Comic Sans MS" pitchFamily="66" charset="0"/>
              </a:rPr>
              <a:t>экспрессии</a:t>
            </a:r>
            <a:r>
              <a:rPr lang="ru-RU" sz="3200" dirty="0" smtClean="0">
                <a:latin typeface="Comic Sans MS" pitchFamily="66" charset="0"/>
              </a:rPr>
              <a:t> (</a:t>
            </a:r>
            <a:r>
              <a:rPr lang="ru-RU" sz="3200" i="1" dirty="0" smtClean="0">
                <a:latin typeface="Comic Sans MS" pitchFamily="66" charset="0"/>
              </a:rPr>
              <a:t>эмоция</a:t>
            </a:r>
            <a:r>
              <a:rPr lang="ru-RU" sz="3200" dirty="0" smtClean="0">
                <a:latin typeface="Comic Sans MS" pitchFamily="66" charset="0"/>
              </a:rPr>
              <a:t> «на выходе»). </a:t>
            </a:r>
          </a:p>
          <a:p>
            <a:pPr algn="ctr"/>
            <a:r>
              <a:rPr lang="ru-RU" sz="3200" dirty="0" smtClean="0">
                <a:latin typeface="Comic Sans MS" pitchFamily="66" charset="0"/>
              </a:rPr>
              <a:t>Эмоциональный импульс  обретает возможность энергетического </a:t>
            </a:r>
            <a:r>
              <a:rPr lang="ru-RU" sz="3200" i="1" dirty="0" smtClean="0">
                <a:latin typeface="Comic Sans MS" pitchFamily="66" charset="0"/>
              </a:rPr>
              <a:t>выплеска</a:t>
            </a:r>
            <a:r>
              <a:rPr lang="ru-RU" sz="3200" dirty="0" smtClean="0">
                <a:latin typeface="Comic Sans MS" pitchFamily="66" charset="0"/>
              </a:rPr>
              <a:t> вовне посредствам движений. </a:t>
            </a:r>
          </a:p>
        </p:txBody>
      </p:sp>
      <p:pic>
        <p:nvPicPr>
          <p:cNvPr id="4" name="Рисунок 3" descr="64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6574" y="2633672"/>
            <a:ext cx="5432880" cy="4224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864399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По результатам школьного опроса 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65.3%</a:t>
            </a:r>
            <a:r>
              <a:rPr lang="ru-RU" sz="3200" dirty="0" smtClean="0">
                <a:latin typeface="Comic Sans MS" pitchFamily="66" charset="0"/>
              </a:rPr>
              <a:t> - школьников приходят в плохом настроении или хотят спать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; 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17.8%</a:t>
            </a:r>
            <a:r>
              <a:rPr lang="ru-RU" sz="3200" dirty="0" smtClean="0">
                <a:latin typeface="Comic Sans MS" pitchFamily="66" charset="0"/>
              </a:rPr>
              <a:t>  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- </a:t>
            </a:r>
            <a:r>
              <a:rPr lang="ru-RU" sz="3200" dirty="0" smtClean="0">
                <a:latin typeface="Comic Sans MS" pitchFamily="66" charset="0"/>
              </a:rPr>
              <a:t>без настроения или не могут определиться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; </a:t>
            </a:r>
          </a:p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16.9%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- </a:t>
            </a:r>
            <a:r>
              <a:rPr lang="ru-RU" sz="3200" dirty="0" smtClean="0">
                <a:latin typeface="Comic Sans MS" pitchFamily="66" charset="0"/>
              </a:rPr>
              <a:t>в бодром настроении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sz="3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571876"/>
            <a:ext cx="7929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69.5%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- </a:t>
            </a:r>
            <a:r>
              <a:rPr lang="ru-RU" sz="3200" dirty="0" smtClean="0">
                <a:latin typeface="Comic Sans MS" pitchFamily="66" charset="0"/>
              </a:rPr>
              <a:t>хотели бы поучаствовать в танцевальной динамической переменке</a:t>
            </a:r>
            <a:r>
              <a:rPr lang="ru-RU" sz="3200" dirty="0" smtClean="0">
                <a:solidFill>
                  <a:srgbClr val="002060"/>
                </a:solidFill>
                <a:latin typeface="Comic Sans MS" pitchFamily="66" charset="0"/>
              </a:rPr>
              <a:t>.</a:t>
            </a:r>
            <a:endParaRPr lang="ru-RU" sz="32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357166"/>
            <a:ext cx="871543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Анализ динамики методики САН </a:t>
            </a:r>
            <a:r>
              <a:rPr lang="ru-RU" sz="3200" dirty="0" smtClean="0">
                <a:latin typeface="Comic Sans MS" pitchFamily="66" charset="0"/>
              </a:rPr>
              <a:t>(самочувствие, активность, настроение) </a:t>
            </a:r>
          </a:p>
          <a:p>
            <a:pPr algn="ctr"/>
            <a:r>
              <a:rPr lang="ru-RU" sz="3200" dirty="0" smtClean="0">
                <a:latin typeface="Comic Sans MS" pitchFamily="66" charset="0"/>
              </a:rPr>
              <a:t>на 6 «А» </a:t>
            </a:r>
          </a:p>
          <a:p>
            <a:r>
              <a:rPr lang="ru-RU" sz="3200" dirty="0" smtClean="0">
                <a:latin typeface="Comic Sans MS" pitchFamily="66" charset="0"/>
              </a:rPr>
              <a:t>У 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37.3%</a:t>
            </a:r>
            <a:r>
              <a:rPr lang="ru-RU" sz="3200" dirty="0" smtClean="0">
                <a:latin typeface="Comic Sans MS" pitchFamily="66" charset="0"/>
              </a:rPr>
              <a:t> испытуемых снизилась активность с 6.4 баллов до нормы в 5 – 5.5 баллов. </a:t>
            </a:r>
          </a:p>
          <a:p>
            <a:r>
              <a:rPr lang="ru-RU" sz="3200" dirty="0" smtClean="0">
                <a:latin typeface="Comic Sans MS" pitchFamily="66" charset="0"/>
              </a:rPr>
              <a:t>У </a:t>
            </a:r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73.2%</a:t>
            </a:r>
            <a:r>
              <a:rPr lang="ru-RU" sz="3200" dirty="0" smtClean="0">
                <a:latin typeface="Comic Sans MS" pitchFamily="66" charset="0"/>
              </a:rPr>
              <a:t> испытуемых поднялось настроение и самочувствие. </a:t>
            </a:r>
          </a:p>
          <a:p>
            <a:endParaRPr lang="ru-RU" sz="3200" dirty="0" smtClean="0">
              <a:latin typeface="Comic Sans MS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itchFamily="66" charset="0"/>
              </a:rPr>
              <a:t>85.7%</a:t>
            </a:r>
            <a:r>
              <a:rPr lang="ru-RU" sz="3200" dirty="0" smtClean="0">
                <a:latin typeface="Comic Sans MS" pitchFamily="66" charset="0"/>
              </a:rPr>
              <a:t> опрошенных педагогов согласились, что целесообразно продолжение проекта.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edsovet.su/_ld/265/09177714.jpg"/>
          <p:cNvPicPr>
            <a:picLocks noChangeAspect="1" noChangeArrowheads="1"/>
          </p:cNvPicPr>
          <p:nvPr/>
        </p:nvPicPr>
        <p:blipFill>
          <a:blip r:embed="rId2"/>
          <a:srcRect t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url.jpeg"/>
          <p:cNvPicPr/>
          <p:nvPr/>
        </p:nvPicPr>
        <p:blipFill>
          <a:blip r:embed="rId3" cstate="print"/>
          <a:srcRect l="7895" t="28254" r="17868"/>
          <a:stretch>
            <a:fillRect/>
          </a:stretch>
        </p:blipFill>
        <p:spPr bwMode="auto">
          <a:xfrm>
            <a:off x="214282" y="357166"/>
            <a:ext cx="8715436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275</Words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Михаил</cp:lastModifiedBy>
  <cp:revision>18</cp:revision>
  <dcterms:modified xsi:type="dcterms:W3CDTF">2013-04-23T07:33:33Z</dcterms:modified>
</cp:coreProperties>
</file>